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9" r:id="rId5"/>
    <p:sldMasterId id="2147483701" r:id="rId6"/>
  </p:sldMasterIdLst>
  <p:notesMasterIdLst>
    <p:notesMasterId r:id="rId49"/>
  </p:notesMasterIdLst>
  <p:sldIdLst>
    <p:sldId id="256" r:id="rId7"/>
    <p:sldId id="273" r:id="rId8"/>
    <p:sldId id="272" r:id="rId9"/>
    <p:sldId id="271" r:id="rId10"/>
    <p:sldId id="270" r:id="rId11"/>
    <p:sldId id="269" r:id="rId12"/>
    <p:sldId id="268" r:id="rId13"/>
    <p:sldId id="267" r:id="rId14"/>
    <p:sldId id="266" r:id="rId15"/>
    <p:sldId id="265" r:id="rId16"/>
    <p:sldId id="264" r:id="rId17"/>
    <p:sldId id="263" r:id="rId18"/>
    <p:sldId id="262" r:id="rId19"/>
    <p:sldId id="261" r:id="rId20"/>
    <p:sldId id="260" r:id="rId21"/>
    <p:sldId id="259" r:id="rId22"/>
    <p:sldId id="258" r:id="rId23"/>
    <p:sldId id="257" r:id="rId24"/>
    <p:sldId id="274" r:id="rId25"/>
    <p:sldId id="290" r:id="rId26"/>
    <p:sldId id="275" r:id="rId27"/>
    <p:sldId id="291" r:id="rId28"/>
    <p:sldId id="296" r:id="rId29"/>
    <p:sldId id="297" r:id="rId30"/>
    <p:sldId id="276" r:id="rId31"/>
    <p:sldId id="292" r:id="rId32"/>
    <p:sldId id="277" r:id="rId33"/>
    <p:sldId id="293" r:id="rId34"/>
    <p:sldId id="278" r:id="rId35"/>
    <p:sldId id="294" r:id="rId36"/>
    <p:sldId id="295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4E501-6FCB-4EF7-914E-B71A153113C7}" v="53" dt="2022-07-20T14:10:10.467"/>
    <p1510:client id="{29DAE19E-6740-4511-9DC7-BED77E9AB2D9}" v="341" dt="2022-07-19T16:50:47.003"/>
    <p1510:client id="{56926A6E-4860-4A05-9739-8744AC6AF2D9}" v="20" dt="2022-07-20T14:05:46.302"/>
    <p1510:client id="{75A22EBA-F78A-486A-8CC4-4955A89B064F}" v="2" dt="2022-07-20T14:45:26.315"/>
    <p1510:client id="{D2BB439F-A584-4CEC-8450-AD37C389F59F}" v="5" dt="2022-07-20T10:51:47.777"/>
    <p1510:client id="{EC999D8D-5926-43F2-A935-FAA778310A24}" v="11" dt="2022-07-19T16:51:06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7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GPA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4</c:v>
                </c:pt>
                <c:pt idx="1">
                  <c:v>3.83</c:v>
                </c:pt>
                <c:pt idx="2">
                  <c:v>3.653</c:v>
                </c:pt>
                <c:pt idx="3">
                  <c:v>3.4780000000000002</c:v>
                </c:pt>
                <c:pt idx="4">
                  <c:v>3.3039999999999998</c:v>
                </c:pt>
                <c:pt idx="5">
                  <c:v>3.13</c:v>
                </c:pt>
                <c:pt idx="6">
                  <c:v>2.956</c:v>
                </c:pt>
                <c:pt idx="7">
                  <c:v>2.782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49-40C6-B8EC-160FEFCB1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7194831"/>
        <c:axId val="1205053215"/>
      </c:scatterChart>
      <c:valAx>
        <c:axId val="1077194831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053215"/>
        <c:crosses val="autoZero"/>
        <c:crossBetween val="midCat"/>
      </c:valAx>
      <c:valAx>
        <c:axId val="1205053215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194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308B0-76E9-44BB-98E9-4AB4B37D4A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A5B1E6-E1BF-48DC-A14E-EA959004F29D}">
      <dgm:prSet/>
      <dgm:spPr/>
      <dgm:t>
        <a:bodyPr/>
        <a:lstStyle/>
        <a:p>
          <a:r>
            <a:rPr lang="en-US"/>
            <a:t>There are mathematical ways to “control” for a confounder</a:t>
          </a:r>
        </a:p>
      </dgm:t>
    </dgm:pt>
    <dgm:pt modelId="{623E7B4A-B043-415E-AC98-1BE02E96E0F4}" type="parTrans" cxnId="{4851FE95-B2FB-4BA0-BE4C-D2513EDE4431}">
      <dgm:prSet/>
      <dgm:spPr/>
      <dgm:t>
        <a:bodyPr/>
        <a:lstStyle/>
        <a:p>
          <a:endParaRPr lang="en-US"/>
        </a:p>
      </dgm:t>
    </dgm:pt>
    <dgm:pt modelId="{F70EE0EB-C405-4EA8-820C-AA4A4391C576}" type="sibTrans" cxnId="{4851FE95-B2FB-4BA0-BE4C-D2513EDE4431}">
      <dgm:prSet/>
      <dgm:spPr/>
      <dgm:t>
        <a:bodyPr/>
        <a:lstStyle/>
        <a:p>
          <a:endParaRPr lang="en-US"/>
        </a:p>
      </dgm:t>
    </dgm:pt>
    <dgm:pt modelId="{FA9B2C18-2FB6-46B3-8114-35A59714F98B}">
      <dgm:prSet/>
      <dgm:spPr/>
      <dgm:t>
        <a:bodyPr/>
        <a:lstStyle/>
        <a:p>
          <a:r>
            <a:rPr lang="en-US"/>
            <a:t>But this only works for a confounder you actually measured and measured well!</a:t>
          </a:r>
        </a:p>
      </dgm:t>
    </dgm:pt>
    <dgm:pt modelId="{83F9E414-F8F5-43B8-B862-A97833052877}" type="parTrans" cxnId="{9B1661A6-53E1-4F6F-AB57-DF8500948047}">
      <dgm:prSet/>
      <dgm:spPr/>
      <dgm:t>
        <a:bodyPr/>
        <a:lstStyle/>
        <a:p>
          <a:endParaRPr lang="en-US"/>
        </a:p>
      </dgm:t>
    </dgm:pt>
    <dgm:pt modelId="{BA04C7EF-D9B5-4520-8450-99BF10487D23}" type="sibTrans" cxnId="{9B1661A6-53E1-4F6F-AB57-DF8500948047}">
      <dgm:prSet/>
      <dgm:spPr/>
      <dgm:t>
        <a:bodyPr/>
        <a:lstStyle/>
        <a:p>
          <a:endParaRPr lang="en-US"/>
        </a:p>
      </dgm:t>
    </dgm:pt>
    <dgm:pt modelId="{68641BAB-5475-4AC2-AFB4-67E6B94EB9D0}" type="pres">
      <dgm:prSet presAssocID="{002308B0-76E9-44BB-98E9-4AB4B37D4A0A}" presName="root" presStyleCnt="0">
        <dgm:presLayoutVars>
          <dgm:dir/>
          <dgm:resizeHandles val="exact"/>
        </dgm:presLayoutVars>
      </dgm:prSet>
      <dgm:spPr/>
    </dgm:pt>
    <dgm:pt modelId="{01EA5003-5EDB-4C7F-A531-C5205DB6D9F4}" type="pres">
      <dgm:prSet presAssocID="{4BA5B1E6-E1BF-48DC-A14E-EA959004F29D}" presName="compNode" presStyleCnt="0"/>
      <dgm:spPr/>
    </dgm:pt>
    <dgm:pt modelId="{AB965C7C-8CF2-4D04-B249-BEDA9D4571DE}" type="pres">
      <dgm:prSet presAssocID="{4BA5B1E6-E1BF-48DC-A14E-EA959004F2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5582AB81-3616-41F5-B00A-4B28FBC9B4A7}" type="pres">
      <dgm:prSet presAssocID="{4BA5B1E6-E1BF-48DC-A14E-EA959004F29D}" presName="spaceRect" presStyleCnt="0"/>
      <dgm:spPr/>
    </dgm:pt>
    <dgm:pt modelId="{D4218D03-D35C-41D0-9488-6A40183735D3}" type="pres">
      <dgm:prSet presAssocID="{4BA5B1E6-E1BF-48DC-A14E-EA959004F29D}" presName="textRect" presStyleLbl="revTx" presStyleIdx="0" presStyleCnt="2">
        <dgm:presLayoutVars>
          <dgm:chMax val="1"/>
          <dgm:chPref val="1"/>
        </dgm:presLayoutVars>
      </dgm:prSet>
      <dgm:spPr/>
    </dgm:pt>
    <dgm:pt modelId="{1ED83408-4D5B-4EA5-A6DF-E5832F074718}" type="pres">
      <dgm:prSet presAssocID="{F70EE0EB-C405-4EA8-820C-AA4A4391C576}" presName="sibTrans" presStyleCnt="0"/>
      <dgm:spPr/>
    </dgm:pt>
    <dgm:pt modelId="{3E045EF3-6D3C-4909-8E1B-0C9F9FC25A9F}" type="pres">
      <dgm:prSet presAssocID="{FA9B2C18-2FB6-46B3-8114-35A59714F98B}" presName="compNode" presStyleCnt="0"/>
      <dgm:spPr/>
    </dgm:pt>
    <dgm:pt modelId="{ABAD114C-A8FB-49CE-9DA2-E5E80BBE6597}" type="pres">
      <dgm:prSet presAssocID="{FA9B2C18-2FB6-46B3-8114-35A59714F9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08077D1F-5A17-4B53-8B96-F5FC877F7317}" type="pres">
      <dgm:prSet presAssocID="{FA9B2C18-2FB6-46B3-8114-35A59714F98B}" presName="spaceRect" presStyleCnt="0"/>
      <dgm:spPr/>
    </dgm:pt>
    <dgm:pt modelId="{B395AC96-D529-4F01-8FA6-C0BC27FCF038}" type="pres">
      <dgm:prSet presAssocID="{FA9B2C18-2FB6-46B3-8114-35A59714F98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A1A765F-95A1-4189-B8AC-823BEEDD9788}" type="presOf" srcId="{4BA5B1E6-E1BF-48DC-A14E-EA959004F29D}" destId="{D4218D03-D35C-41D0-9488-6A40183735D3}" srcOrd="0" destOrd="0" presId="urn:microsoft.com/office/officeart/2018/2/layout/IconLabelList"/>
    <dgm:cxn modelId="{4808F859-32F2-45CB-8699-3420ABAA139D}" type="presOf" srcId="{FA9B2C18-2FB6-46B3-8114-35A59714F98B}" destId="{B395AC96-D529-4F01-8FA6-C0BC27FCF038}" srcOrd="0" destOrd="0" presId="urn:microsoft.com/office/officeart/2018/2/layout/IconLabelList"/>
    <dgm:cxn modelId="{4851FE95-B2FB-4BA0-BE4C-D2513EDE4431}" srcId="{002308B0-76E9-44BB-98E9-4AB4B37D4A0A}" destId="{4BA5B1E6-E1BF-48DC-A14E-EA959004F29D}" srcOrd="0" destOrd="0" parTransId="{623E7B4A-B043-415E-AC98-1BE02E96E0F4}" sibTransId="{F70EE0EB-C405-4EA8-820C-AA4A4391C576}"/>
    <dgm:cxn modelId="{9B1661A6-53E1-4F6F-AB57-DF8500948047}" srcId="{002308B0-76E9-44BB-98E9-4AB4B37D4A0A}" destId="{FA9B2C18-2FB6-46B3-8114-35A59714F98B}" srcOrd="1" destOrd="0" parTransId="{83F9E414-F8F5-43B8-B862-A97833052877}" sibTransId="{BA04C7EF-D9B5-4520-8450-99BF10487D23}"/>
    <dgm:cxn modelId="{E8B46DD3-93DC-475A-96B7-83A2E3B28C94}" type="presOf" srcId="{002308B0-76E9-44BB-98E9-4AB4B37D4A0A}" destId="{68641BAB-5475-4AC2-AFB4-67E6B94EB9D0}" srcOrd="0" destOrd="0" presId="urn:microsoft.com/office/officeart/2018/2/layout/IconLabelList"/>
    <dgm:cxn modelId="{F8FA61C9-8180-4F7E-8690-4F97DA57193B}" type="presParOf" srcId="{68641BAB-5475-4AC2-AFB4-67E6B94EB9D0}" destId="{01EA5003-5EDB-4C7F-A531-C5205DB6D9F4}" srcOrd="0" destOrd="0" presId="urn:microsoft.com/office/officeart/2018/2/layout/IconLabelList"/>
    <dgm:cxn modelId="{32E95179-FE88-4042-8C7D-45F3A9A75B85}" type="presParOf" srcId="{01EA5003-5EDB-4C7F-A531-C5205DB6D9F4}" destId="{AB965C7C-8CF2-4D04-B249-BEDA9D4571DE}" srcOrd="0" destOrd="0" presId="urn:microsoft.com/office/officeart/2018/2/layout/IconLabelList"/>
    <dgm:cxn modelId="{E8DDB7BE-C787-42FA-A9E0-8409FC032899}" type="presParOf" srcId="{01EA5003-5EDB-4C7F-A531-C5205DB6D9F4}" destId="{5582AB81-3616-41F5-B00A-4B28FBC9B4A7}" srcOrd="1" destOrd="0" presId="urn:microsoft.com/office/officeart/2018/2/layout/IconLabelList"/>
    <dgm:cxn modelId="{6D3CFE1A-608C-4328-95E9-D302218BCAA6}" type="presParOf" srcId="{01EA5003-5EDB-4C7F-A531-C5205DB6D9F4}" destId="{D4218D03-D35C-41D0-9488-6A40183735D3}" srcOrd="2" destOrd="0" presId="urn:microsoft.com/office/officeart/2018/2/layout/IconLabelList"/>
    <dgm:cxn modelId="{9160C09F-D669-4227-AEA4-36885B2FE22A}" type="presParOf" srcId="{68641BAB-5475-4AC2-AFB4-67E6B94EB9D0}" destId="{1ED83408-4D5B-4EA5-A6DF-E5832F074718}" srcOrd="1" destOrd="0" presId="urn:microsoft.com/office/officeart/2018/2/layout/IconLabelList"/>
    <dgm:cxn modelId="{FCB2CA95-B134-487E-AEAC-9F2B6A2E8E12}" type="presParOf" srcId="{68641BAB-5475-4AC2-AFB4-67E6B94EB9D0}" destId="{3E045EF3-6D3C-4909-8E1B-0C9F9FC25A9F}" srcOrd="2" destOrd="0" presId="urn:microsoft.com/office/officeart/2018/2/layout/IconLabelList"/>
    <dgm:cxn modelId="{EC840AE6-B83D-4130-909C-0C4E54266A2A}" type="presParOf" srcId="{3E045EF3-6D3C-4909-8E1B-0C9F9FC25A9F}" destId="{ABAD114C-A8FB-49CE-9DA2-E5E80BBE6597}" srcOrd="0" destOrd="0" presId="urn:microsoft.com/office/officeart/2018/2/layout/IconLabelList"/>
    <dgm:cxn modelId="{82777E19-37C5-43A2-A1AF-28A966F89912}" type="presParOf" srcId="{3E045EF3-6D3C-4909-8E1B-0C9F9FC25A9F}" destId="{08077D1F-5A17-4B53-8B96-F5FC877F7317}" srcOrd="1" destOrd="0" presId="urn:microsoft.com/office/officeart/2018/2/layout/IconLabelList"/>
    <dgm:cxn modelId="{19A3D378-E5CD-48E2-8D7C-DE48531862DB}" type="presParOf" srcId="{3E045EF3-6D3C-4909-8E1B-0C9F9FC25A9F}" destId="{B395AC96-D529-4F01-8FA6-C0BC27FCF0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65C7C-8CF2-4D04-B249-BEDA9D4571DE}">
      <dsp:nvSpPr>
        <dsp:cNvPr id="0" name=""/>
        <dsp:cNvSpPr/>
      </dsp:nvSpPr>
      <dsp:spPr>
        <a:xfrm>
          <a:off x="1623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18D03-D35C-41D0-9488-6A40183735D3}">
      <dsp:nvSpPr>
        <dsp:cNvPr id="0" name=""/>
        <dsp:cNvSpPr/>
      </dsp:nvSpPr>
      <dsp:spPr>
        <a:xfrm>
          <a:off x="435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There are mathematical ways to “control” for a confounder</a:t>
          </a:r>
        </a:p>
      </dsp:txBody>
      <dsp:txXfrm>
        <a:off x="435975" y="2529387"/>
        <a:ext cx="4320000" cy="720000"/>
      </dsp:txXfrm>
    </dsp:sp>
    <dsp:sp modelId="{ABAD114C-A8FB-49CE-9DA2-E5E80BBE6597}">
      <dsp:nvSpPr>
        <dsp:cNvPr id="0" name=""/>
        <dsp:cNvSpPr/>
      </dsp:nvSpPr>
      <dsp:spPr>
        <a:xfrm>
          <a:off x="6699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5AC96-D529-4F01-8FA6-C0BC27FCF038}">
      <dsp:nvSpPr>
        <dsp:cNvPr id="0" name=""/>
        <dsp:cNvSpPr/>
      </dsp:nvSpPr>
      <dsp:spPr>
        <a:xfrm>
          <a:off x="5511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But this only works for a confounder you actually measured and measured well!</a:t>
          </a:r>
        </a:p>
      </dsp:txBody>
      <dsp:txXfrm>
        <a:off x="5511975" y="2529387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BA73C-F03C-4F70-813D-11DCCD9379B0}" type="datetimeFigureOut"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FE4AB-571A-4F18-AFD1-1D8FB34B337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1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2: Maybe a drink Icon</a:t>
            </a:r>
          </a:p>
          <a:p>
            <a:r>
              <a:rPr lang="en-US"/>
              <a:t>236 students. For every extra weekend drink, GPA goes down by 0.28 points.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35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3: We can do an icon for each. Alcohol-&gt; Lung cancer,  Mother with </a:t>
            </a:r>
            <a:r>
              <a:rPr lang="en-US" err="1"/>
              <a:t>child</a:t>
            </a:r>
            <a:r>
              <a:rPr lang="en-US" err="1">
                <a:sym typeface="Wingdings" panose="05000000000000000000" pitchFamily="2" charset="2"/>
              </a:rPr>
              <a:t>baby</a:t>
            </a:r>
            <a:r>
              <a:rPr lang="en-US">
                <a:sym typeface="Wingdings" panose="05000000000000000000" pitchFamily="2" charset="2"/>
              </a:rPr>
              <a:t>,  Rich person  Old person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0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put in the first 15 seconds of this clip here: https://www.youtube.com/watch?v=znxFrgql5dc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080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1: An icon of a person saying “bring back firefly”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732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2: Grim reaper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4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2: grim reaper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450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2: grim reaper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600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3: grim reaper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816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3: dead television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72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2: just need to replace this stuff with icons – I think Baxter had done a sample using this very lecture so hopefully we can use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9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3: dead television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376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3: dead </a:t>
            </a:r>
            <a:r>
              <a:rPr lang="en-US"/>
              <a:t>television set, logos of ABC/ CBS/ NBC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91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3: Maybe the Logos of ABC/CBS/NBC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74BF1-3CBB-40ED-A7DC-941168F6C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7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2: just need to replace this stuff with icons – I think Baxter had done a sample using this very lecture so hopefully we can use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6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2: just need to replace this stuff with icons – I think Baxter had done a sample using this very lecture so hopefully we can use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2: just need to replace this stuff with icons – I think Baxter had done a sample using this very lecture so hopefully we can use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4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3: Austin Powers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4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3: We can do an icon for each. Alcohol-&gt; Lung cancer,  Mother with </a:t>
            </a:r>
            <a:r>
              <a:rPr lang="en-US" err="1"/>
              <a:t>child</a:t>
            </a:r>
            <a:r>
              <a:rPr lang="en-US" err="1">
                <a:sym typeface="Wingdings" panose="05000000000000000000" pitchFamily="2" charset="2"/>
              </a:rPr>
              <a:t>baby</a:t>
            </a:r>
            <a:r>
              <a:rPr lang="en-US">
                <a:sym typeface="Wingdings" panose="05000000000000000000" pitchFamily="2" charset="2"/>
              </a:rPr>
              <a:t>,  Rich person  Old person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 3: We can do an icon for each. Alcohol-&gt; Lung cancer,  Mother with </a:t>
            </a:r>
            <a:r>
              <a:rPr lang="en-US" err="1"/>
              <a:t>child</a:t>
            </a:r>
            <a:r>
              <a:rPr lang="en-US" err="1">
                <a:sym typeface="Wingdings" panose="05000000000000000000" pitchFamily="2" charset="2"/>
              </a:rPr>
              <a:t>baby</a:t>
            </a:r>
            <a:r>
              <a:rPr lang="en-US">
                <a:sym typeface="Wingdings" panose="05000000000000000000" pitchFamily="2" charset="2"/>
              </a:rPr>
              <a:t>,  Rich person  Old person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74BF1-3CBB-40ED-A7DC-941168F6C7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32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1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1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297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6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65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38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70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32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79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35782" y="1107281"/>
            <a:ext cx="11120437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4926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A0D8-D533-499D-8C1C-137525BD3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4A139-5109-4360-8866-DF841128B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6694-C3DA-4BC1-8592-5BE550EB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77ED2-8D13-4466-A347-D0796DDC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28B72-69CD-4C0B-969C-7FD77641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7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6BED-F47B-4B5A-A1AC-911EF3C9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CF54-0446-4073-B898-B5D05A26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2E3EA-3D06-45D1-ADFB-9DB30CBC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4FD46-1787-4328-95A6-275B94AB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BF23-21D9-4C62-B650-B2111F44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FC22-63D8-4717-87D1-A0EDBE84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7766A-0C4E-4781-8F61-56BB67772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B4831-220E-44CA-AE09-5976CD48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22A1-FDCE-4FF8-B4A5-6C965F55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A6F65-82D0-454D-B10E-B463F378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24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F9E6-CDDA-4AE1-8470-F3FBBF20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8750-59F7-421D-9A9B-0D181582C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FC6EC-E9D1-4E5B-B91B-F18704242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8DACF-E151-4FF0-9D9C-4648BF54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B71-7092-4CD0-88A7-97D7E725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85B56-A23C-461F-9D3C-CAA8BB44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4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FDD8-CE0C-4A37-9550-3F7EDA7A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516A0-EABE-414D-BC42-86AC1CBA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26893-6AA2-404A-9619-5887C173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AED1E-61B9-498A-8DD1-2903CAE2D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F1E50E-A513-420F-9C08-7AFBE2722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3F733-F2EC-4A3A-969D-1FF75BD4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46566-C063-4C91-BC5D-9C8C4384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92CDD-865E-4B50-A9F9-A65F9622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42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E5FA-06EB-419A-9758-77677D8F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8801C-EBDA-4B31-9766-F5DE4135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87756-3BCF-4E57-9D98-76489F1A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13013-EA30-42E0-8E14-F1EB1E06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5D0CC-E177-4E6D-8A11-88F3196F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B5CCF-205F-4DFC-91FD-206D86CB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C2445-E544-473A-973B-5EE7F3E2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77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8EC7-8565-4133-9A1A-8D6DA492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8919-9962-48E7-8889-87A8F0364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0DF51-E603-4714-8AA9-21391B06C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4E08-884C-46FF-9D9D-3BD283F8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6C3FC-18D9-4D09-9E04-D13C52DC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8FD88-919A-48FA-B0A7-922FDD47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93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68A9-A153-468E-85B5-8FB8E402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58A67-86DD-4C7E-944D-D85EAE74E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C188-978D-45F2-B7D9-1ABB44997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1E01E-BB86-414B-AEE9-8D48D730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275D-EDAA-4FDD-8178-ECA457DE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D8F06-200B-49C9-BA5B-75FF98F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5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3120-8680-4CA6-9509-0B1763F7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34851-4086-4B9F-913D-E8ADEAEB7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7E5F1-46BF-4306-8117-05AB5203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A8ADD-B961-4257-B05B-AB2772338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2565B-A16A-4591-B145-BEE29891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880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AA929-F9B1-4D2E-A79B-24104FE1B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1F543-54D2-421B-8DF9-839509F05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FC7D8-7886-4362-BFF8-E41B9A27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549F6-3C70-4155-8605-979190D4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6824-04FC-483E-A91C-7C3ECD6F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7/20/2022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B0EAE-EFED-4DE8-86A8-294941F0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06116-26DF-4ECB-A98A-004A0AAF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8F68-D9A2-43C8-864C-64E7F31C8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5E0A-4EFC-4348-B5E6-2D5E2CFD5670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52E0-B0E1-443C-BF5C-A839AE5B7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6C547-55B4-4334-8657-6C59CE45D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EE8E-1582-4BE0-889C-4164AF42F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thomashawk/7209159504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ikhimenon.blogspot.co.uk/2012_01_15_archiv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www.freestockphotos.biz/stockphoto/14192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informo.it/8381/salute/fitness/attivita-fisica-contro-la-pressione-alta-i-benefici-dellesercizio-per-il-cuore.html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://www.guidinginstincts.com/2011/06/optimize-your-health-with-vitamin-d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lapiemyoszczednosci.blogspot.com.es/" TargetMode="External"/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informo.it/8381/salute/fitness/attivita-fisica-contro-la-pressione-alta-i-benefici-dellesercizio-per-il-cuore.html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://www.guidinginstincts.com/2011/06/optimize-your-health-with-vitamin-d.html" TargetMode="Externa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ikhimenon.blogspot.co.uk/2012_01_15_archiv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www.freestockphotos.biz/stockphoto/1419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oddsock/2673780960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ikhimenon.blogspot.co.uk/2012_01_15_archiv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www.freestockphotos.biz/stockphoto/14192" TargetMode="Externa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relationshipsreality.com/new-years-resolutions-relationship-2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ikhimenon.blogspot.co.uk/2012_01_15_archiv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www.freestockphotos.biz/stockphoto/14192" TargetMode="Externa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yxurz.blogspot.com/2011/10/austin-powers-international-man-of_9563.html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ikhimenon.blogspot.co.uk/2012_01_15_archiv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www.freestockphotos.biz/stockphoto/14192" TargetMode="Externa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Biostats Boot Camp – Session 4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A. Biswas, P.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0976-633D-44E5-AE74-361AC939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“A” Causes “B” if Changing “A” Changes “B”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6DED-9CFF-46B4-B2AB-B08230F1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Not a rigorous definition of causality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But highly useful for doctors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For example, age is no doubt a causative risk factor for cancer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But age in unchangeable, so it is less relevant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must ask – what is downstream of age, that IS changeable, that leads to cancer?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8FECC-CD44-4967-979F-76F61FDF75B2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5" name="Picture 4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5C95346F-C2DD-4919-913C-16BB81BE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1E3226-57CE-42BB-8A4F-C59A3E54340D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2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94AA7-E81F-43F7-BA0B-D4C40DF5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A Note on Adjustment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D71C88-E253-8F2F-8D64-620A70987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26331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8237F2D-43D1-4078-994E-C3C2E9E04DC4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7" name="Picture 6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2CE2849A-B172-4B42-A6D9-334F9AFC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7367C-E56E-4422-A2F3-30D3CC77D6F4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50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BC71-0423-4EAB-BA43-011EC39F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Official Definition of a Confounder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A6B3-5B54-4122-890B-8ADEFB10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variable that influences BOTH the Exposure and the Outcome of interest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CE33A-0754-471B-8C43-5755FCADF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38620" y="4819281"/>
            <a:ext cx="1282649" cy="150237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87696F0-8155-4D03-8DE2-E5D63727D7D9}"/>
              </a:ext>
            </a:extLst>
          </p:cNvPr>
          <p:cNvSpPr/>
          <p:nvPr/>
        </p:nvSpPr>
        <p:spPr>
          <a:xfrm rot="16200000">
            <a:off x="7332970" y="5364432"/>
            <a:ext cx="287907" cy="61087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A5EAF-11E2-4057-8BEF-57A207F7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29357" y="4384548"/>
            <a:ext cx="2619423" cy="197329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EC823DA-86CB-4E18-88C1-5D1C549A3760}"/>
              </a:ext>
            </a:extLst>
          </p:cNvPr>
          <p:cNvSpPr/>
          <p:nvPr/>
        </p:nvSpPr>
        <p:spPr>
          <a:xfrm rot="16200000">
            <a:off x="5142425" y="5201402"/>
            <a:ext cx="287907" cy="93693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64A7BA-04DB-4999-8EFC-2637C1B26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332533" y="4776630"/>
            <a:ext cx="2246769" cy="149857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8237242-1EE4-413A-9879-416D57BFE570}"/>
              </a:ext>
            </a:extLst>
          </p:cNvPr>
          <p:cNvSpPr/>
          <p:nvPr/>
        </p:nvSpPr>
        <p:spPr>
          <a:xfrm rot="20521212">
            <a:off x="345279" y="5104738"/>
            <a:ext cx="1978617" cy="16401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>
                <a:solidFill>
                  <a:schemeClr val="tx1"/>
                </a:solidFill>
              </a:rPr>
              <a:t>Not a Confounder!!!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067E6-FC51-4144-AECD-8FC791CC839E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15" name="Picture 14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55260615-2BBD-42D7-BADB-6AA58FC6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43DABD-C4A9-4B2E-A005-0C3353884638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0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E84B-C03A-4329-8E17-16614AE5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Observational Studies – Causal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75E3-F81E-4D7E-B146-DEAC30B5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study shows people who drink alcohol are at higher risk of lung cancer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BD397-DA3F-4E88-9C48-DD1E56D71AED}"/>
              </a:ext>
            </a:extLst>
          </p:cNvPr>
          <p:cNvSpPr txBox="1"/>
          <p:nvPr/>
        </p:nvSpPr>
        <p:spPr>
          <a:xfrm>
            <a:off x="805343" y="3967993"/>
            <a:ext cx="1724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Poll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Causal</a:t>
            </a:r>
          </a:p>
          <a:p>
            <a:pPr marL="342900" indent="-342900">
              <a:buAutoNum type="arabicParenR"/>
            </a:pPr>
            <a:r>
              <a:rPr lang="en-US"/>
              <a:t>Confounded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727D4A-A2A7-47FB-A412-24769F53B409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9" name="Picture 8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25118E21-C6B8-445A-B9C4-0899114A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EE98BD-FA0E-49FA-A20F-0149097941F2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97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E84B-C03A-4329-8E17-16614AE5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Observational Studies – Causal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75E3-F81E-4D7E-B146-DEAC30B5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study shows second-born children more likely to have Trisomy 21 than first-born children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BD397-DA3F-4E88-9C48-DD1E56D71AED}"/>
              </a:ext>
            </a:extLst>
          </p:cNvPr>
          <p:cNvSpPr txBox="1"/>
          <p:nvPr/>
        </p:nvSpPr>
        <p:spPr>
          <a:xfrm>
            <a:off x="805343" y="3967993"/>
            <a:ext cx="1724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Poll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Causal</a:t>
            </a:r>
          </a:p>
          <a:p>
            <a:pPr marL="342900" indent="-342900">
              <a:buAutoNum type="arabicParenR"/>
            </a:pPr>
            <a:r>
              <a:rPr lang="en-US"/>
              <a:t>Confounded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D064DA-72F1-45DC-9453-006C075EB83C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6" name="Picture 5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DD3620B8-6593-49D4-942D-EC82DAEF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7E8323-D2F7-4811-8798-A26EFB2394B2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28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E84B-C03A-4329-8E17-16614AE5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Observational Studies – Causal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75E3-F81E-4D7E-B146-DEAC30B5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study shows that people who eat foie gras live longer than those who do not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BD397-DA3F-4E88-9C48-DD1E56D71AED}"/>
              </a:ext>
            </a:extLst>
          </p:cNvPr>
          <p:cNvSpPr txBox="1"/>
          <p:nvPr/>
        </p:nvSpPr>
        <p:spPr>
          <a:xfrm>
            <a:off x="805343" y="3967993"/>
            <a:ext cx="1724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Poll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Causal</a:t>
            </a:r>
          </a:p>
          <a:p>
            <a:pPr marL="342900" indent="-342900">
              <a:buAutoNum type="arabicParenR"/>
            </a:pPr>
            <a:r>
              <a:rPr lang="en-US"/>
              <a:t>Confounded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F45471-D107-4DE9-BAAA-CA1200DFCF59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6" name="Picture 5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1BFC59F7-FFB3-4CFC-90AF-700CF357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4AC1E-35AF-4401-B451-88C0468D480A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9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598-1933-464B-A60E-A096FE3C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 Vitamin D “Heart Healthy”?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CAB78-DC3E-4043-855B-FF23BB07B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86416" y="2991554"/>
            <a:ext cx="3198346" cy="2638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95E7-A22D-443C-BC28-5C13A2ECD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07238" y="3071780"/>
            <a:ext cx="3285906" cy="24680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B56B1B-66CF-467A-B1EC-55B667449F9F}"/>
              </a:ext>
            </a:extLst>
          </p:cNvPr>
          <p:cNvSpPr/>
          <p:nvPr/>
        </p:nvSpPr>
        <p:spPr>
          <a:xfrm>
            <a:off x="5629548" y="4120296"/>
            <a:ext cx="932904" cy="3710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BE39A-263D-4DA6-8971-E21BCDD8FD15}"/>
              </a:ext>
            </a:extLst>
          </p:cNvPr>
          <p:cNvSpPr txBox="1"/>
          <p:nvPr/>
        </p:nvSpPr>
        <p:spPr>
          <a:xfrm>
            <a:off x="170792" y="6416081"/>
            <a:ext cx="332720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JL </a:t>
            </a:r>
            <a:r>
              <a:rPr lang="en-US" sz="1013" err="1"/>
              <a:t>Vacek</a:t>
            </a:r>
            <a:r>
              <a:rPr lang="en-US" sz="1013"/>
              <a:t>. American Journal of Cardiology 2012.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CC447-6709-42C9-B546-7480F84CDB02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9" name="Picture 8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691F52C9-1757-42F7-8D87-3253922FC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23FBC0-9CDA-4B7F-BB2B-EE3EC1ED4C5A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0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9598-1933-464B-A60E-A096FE3C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 Vitamin D “Heart Healthy”?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CAB78-DC3E-4043-855B-FF23BB07B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61249" y="3901552"/>
            <a:ext cx="3198346" cy="2638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95E7-A22D-443C-BC28-5C13A2ECD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2071" y="3981778"/>
            <a:ext cx="3285906" cy="24680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B56B1B-66CF-467A-B1EC-55B667449F9F}"/>
              </a:ext>
            </a:extLst>
          </p:cNvPr>
          <p:cNvSpPr/>
          <p:nvPr/>
        </p:nvSpPr>
        <p:spPr>
          <a:xfrm rot="8965161">
            <a:off x="3700079" y="3319040"/>
            <a:ext cx="932904" cy="3710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BE39A-263D-4DA6-8971-E21BCDD8FD15}"/>
              </a:ext>
            </a:extLst>
          </p:cNvPr>
          <p:cNvSpPr txBox="1"/>
          <p:nvPr/>
        </p:nvSpPr>
        <p:spPr>
          <a:xfrm>
            <a:off x="170792" y="6416081"/>
            <a:ext cx="332720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JL </a:t>
            </a:r>
            <a:r>
              <a:rPr lang="en-US" sz="1013" err="1"/>
              <a:t>Vacek</a:t>
            </a:r>
            <a:r>
              <a:rPr lang="en-US" sz="1013"/>
              <a:t>. American Journal of Cardiology 2012.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476ED-B548-459A-9CB8-D1382229E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26193" y="2295519"/>
            <a:ext cx="2289279" cy="140933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50C9FF3-BA73-4C5A-900A-03614CEBA65F}"/>
              </a:ext>
            </a:extLst>
          </p:cNvPr>
          <p:cNvSpPr/>
          <p:nvPr/>
        </p:nvSpPr>
        <p:spPr>
          <a:xfrm rot="1662366">
            <a:off x="7317132" y="3297222"/>
            <a:ext cx="932904" cy="3710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9C331-FFDE-430E-B264-517EB8DC35E5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13" name="Picture 12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7CA0D888-DABF-482C-8C96-73CE2484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14E3-2BF2-4232-9515-4CCFBC4A2560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24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7CA5-2AF7-4EEB-998A-DE33A719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Observational / Randomized Trial Disconnect – Vitamin 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A586F5-AA1E-4305-B4B6-E2885F19A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23394"/>
              </p:ext>
            </p:extLst>
          </p:nvPr>
        </p:nvGraphicFramePr>
        <p:xfrm>
          <a:off x="960438" y="2587625"/>
          <a:ext cx="10267947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649">
                  <a:extLst>
                    <a:ext uri="{9D8B030D-6E8A-4147-A177-3AD203B41FA5}">
                      <a16:colId xmlns:a16="http://schemas.microsoft.com/office/drawing/2014/main" val="3856019248"/>
                    </a:ext>
                  </a:extLst>
                </a:gridCol>
                <a:gridCol w="3422649">
                  <a:extLst>
                    <a:ext uri="{9D8B030D-6E8A-4147-A177-3AD203B41FA5}">
                      <a16:colId xmlns:a16="http://schemas.microsoft.com/office/drawing/2014/main" val="70278418"/>
                    </a:ext>
                  </a:extLst>
                </a:gridCol>
                <a:gridCol w="3422649">
                  <a:extLst>
                    <a:ext uri="{9D8B030D-6E8A-4147-A177-3AD203B41FA5}">
                      <a16:colId xmlns:a16="http://schemas.microsoft.com/office/drawing/2014/main" val="851818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Disease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Observational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Randomized Trial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levels = More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26,000 patients supplement vs. placebo – no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8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Cardiovascular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levels = More cardiovascular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26,000 patients supplement vs. placebo – no difference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2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levels = more diabetes incidence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2,400 pre-diabetics supplement vs. placebo – no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0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levels = more falls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409 at-risk supplement vs. placebo – no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7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All-cause mortality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levels = more 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36,000 women vitamin D vs. placebo – no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107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C24374-FAF2-4505-AA97-5A8E47EDE6F7}"/>
              </a:ext>
            </a:extLst>
          </p:cNvPr>
          <p:cNvSpPr txBox="1"/>
          <p:nvPr/>
        </p:nvSpPr>
        <p:spPr>
          <a:xfrm>
            <a:off x="117446" y="6488668"/>
            <a:ext cx="5504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Manson et al, NEJM 2019. Pittas et al NEJM 2019. LaCroix et al, J </a:t>
            </a:r>
            <a:r>
              <a:rPr lang="en-US" sz="1200" err="1"/>
              <a:t>Gerontol</a:t>
            </a:r>
            <a:r>
              <a:rPr lang="en-US" sz="1200"/>
              <a:t> 2009.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416FEE-DC7E-437F-B368-464FE1B198D9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7" name="Picture 6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6218B095-BBA4-4B74-94BD-830F7248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F61C5E-404D-4227-936A-2E17B7F737D6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08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DE3C-D384-9E28-AA41-2E78A6BF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E7A2A-F09D-F22C-3354-3D2D64079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 </a:t>
            </a:r>
            <a:r>
              <a:rPr lang="en-US" dirty="0" err="1"/>
              <a:t>systolic_max</a:t>
            </a:r>
            <a:r>
              <a:rPr lang="en-US" dirty="0"/>
              <a:t> based on age (in years).</a:t>
            </a:r>
          </a:p>
          <a:p>
            <a:r>
              <a:rPr lang="en-US" dirty="0"/>
              <a:t>What is the y-intercept?</a:t>
            </a:r>
          </a:p>
          <a:p>
            <a:r>
              <a:rPr lang="en-US" dirty="0"/>
              <a:t>For each additional year of age, what happens to blood pressure?</a:t>
            </a:r>
          </a:p>
          <a:p>
            <a:r>
              <a:rPr lang="en-US" dirty="0"/>
              <a:t>Is the change above significantly different than 0?</a:t>
            </a:r>
          </a:p>
        </p:txBody>
      </p:sp>
    </p:spTree>
    <p:extLst>
      <p:ext uri="{BB962C8B-B14F-4D97-AF65-F5344CB8AC3E}">
        <p14:creationId xmlns:p14="http://schemas.microsoft.com/office/powerpoint/2010/main" val="347158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600C-C540-4AF1-B989-C8DAD7F0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Confounding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BDC0E-72A3-4815-B651-36AFE288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62F6C6-0057-4B73-B0DE-17D91DB581D4}"/>
              </a:ext>
            </a:extLst>
          </p:cNvPr>
          <p:cNvGrpSpPr/>
          <p:nvPr/>
        </p:nvGrpSpPr>
        <p:grpSpPr>
          <a:xfrm>
            <a:off x="10069267" y="6414646"/>
            <a:ext cx="2122733" cy="381699"/>
            <a:chOff x="0" y="6444860"/>
            <a:chExt cx="2505200" cy="413140"/>
          </a:xfrm>
        </p:grpSpPr>
        <p:pic>
          <p:nvPicPr>
            <p:cNvPr id="6" name="Picture 5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383C04BC-2BEE-456B-B247-983D4816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525723-860A-4563-BBAB-E0B25A009467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59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ACB9-76FB-6D0B-685F-D6E8814D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430E7-971A-CA79-BFC0-58F0D5F51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21822-E8C6-953B-D1DD-353527AD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21" y="214289"/>
            <a:ext cx="11191957" cy="642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368F-4CB7-967F-0924-3A055D13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2C3-7281-EB13-5964-69DC564B9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Predict </a:t>
            </a:r>
            <a:r>
              <a:rPr lang="en-US" err="1"/>
              <a:t>systolic_max</a:t>
            </a:r>
            <a:r>
              <a:rPr lang="en-US"/>
              <a:t> using age, </a:t>
            </a:r>
            <a:r>
              <a:rPr lang="en-US" err="1"/>
              <a:t>femalesex</a:t>
            </a:r>
            <a:r>
              <a:rPr lang="en-US"/>
              <a:t>, and </a:t>
            </a:r>
            <a:r>
              <a:rPr lang="en-US" err="1"/>
              <a:t>diastolic_max</a:t>
            </a:r>
          </a:p>
          <a:p>
            <a:r>
              <a:rPr lang="en-US"/>
              <a:t>In this model, what is the average difference in </a:t>
            </a:r>
            <a:r>
              <a:rPr lang="en-US" err="1"/>
              <a:t>systolic_max</a:t>
            </a:r>
            <a:r>
              <a:rPr lang="en-US"/>
              <a:t> between female and non-female, assuming all other values are similar?</a:t>
            </a:r>
          </a:p>
          <a:p>
            <a:r>
              <a:rPr lang="en-US"/>
              <a:t>What percent of the variance in </a:t>
            </a:r>
            <a:r>
              <a:rPr lang="en-US" err="1"/>
              <a:t>systolic_max</a:t>
            </a:r>
            <a:r>
              <a:rPr lang="en-US"/>
              <a:t> is accounted for by this model?</a:t>
            </a:r>
          </a:p>
        </p:txBody>
      </p:sp>
    </p:spTree>
    <p:extLst>
      <p:ext uri="{BB962C8B-B14F-4D97-AF65-F5344CB8AC3E}">
        <p14:creationId xmlns:p14="http://schemas.microsoft.com/office/powerpoint/2010/main" val="301105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6421-9332-DAA5-B395-73768D79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91B5-C3A8-EEF0-892B-1B0B7EF9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68169-2880-AB86-69D7-094A1BE6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2" y="103031"/>
            <a:ext cx="9991206" cy="66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70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9CA4-43EE-C487-58C7-7CDC7C9E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Intuiting the Logistic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BF55-0660-CC20-9CF0-06DF87113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(Chalkboard)</a:t>
            </a:r>
          </a:p>
        </p:txBody>
      </p:sp>
    </p:spTree>
    <p:extLst>
      <p:ext uri="{BB962C8B-B14F-4D97-AF65-F5344CB8AC3E}">
        <p14:creationId xmlns:p14="http://schemas.microsoft.com/office/powerpoint/2010/main" val="362444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8EEE-815D-B978-459B-D10D925E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0DBA-6648-D6C8-A4D0-93C8FE71F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Probability = 1/(1+e^-X), where X is the some of the coefficients (and intercept) of your model</a:t>
            </a:r>
          </a:p>
        </p:txBody>
      </p:sp>
    </p:spTree>
    <p:extLst>
      <p:ext uri="{BB962C8B-B14F-4D97-AF65-F5344CB8AC3E}">
        <p14:creationId xmlns:p14="http://schemas.microsoft.com/office/powerpoint/2010/main" val="408351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C911-766E-8BC7-0628-D3F2753A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B8AA1-66B7-487D-B864-93439D35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new variable based on the prior model that is the individual predicted systolic_max value for everyone in the dataset</a:t>
            </a:r>
          </a:p>
          <a:p>
            <a:r>
              <a:rPr lang="en-US"/>
              <a:t>Create a scatterplot of this predicted variable vs the observed systolic_max</a:t>
            </a:r>
          </a:p>
        </p:txBody>
      </p:sp>
    </p:spTree>
    <p:extLst>
      <p:ext uri="{BB962C8B-B14F-4D97-AF65-F5344CB8AC3E}">
        <p14:creationId xmlns:p14="http://schemas.microsoft.com/office/powerpoint/2010/main" val="1661239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B14F-9AA2-B6A0-CA36-3C5FADF3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DD25-6DB4-C5D5-A081-D786A83E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274D9-C4FC-D3CA-7B98-43E48E05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4" y="990582"/>
            <a:ext cx="11068131" cy="48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1B4B-1142-2F61-A86D-8D2ECD01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79EA8-7496-150C-31CC-5866E756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Previously, we found that in bivariate analysis, there was a significant relationship between </a:t>
            </a:r>
            <a:r>
              <a:rPr lang="en-US" dirty="0" err="1"/>
              <a:t>latino</a:t>
            </a:r>
            <a:r>
              <a:rPr lang="en-US" dirty="0"/>
              <a:t> ethnicity and death.  But that was not present when we stratified by age&gt;65.  </a:t>
            </a:r>
          </a:p>
          <a:p>
            <a:endParaRPr lang="en-US" dirty="0"/>
          </a:p>
          <a:p>
            <a:r>
              <a:rPr lang="en-US" dirty="0"/>
              <a:t>What is the OR for death among those who describe themselves as Latino vs. Not?</a:t>
            </a:r>
          </a:p>
          <a:p>
            <a:r>
              <a:rPr lang="en-US" dirty="0"/>
              <a:t>What is the adjusted OR for death among those who describe themselves as Latino vs. Not, accounting for age?</a:t>
            </a:r>
          </a:p>
        </p:txBody>
      </p:sp>
    </p:spTree>
    <p:extLst>
      <p:ext uri="{BB962C8B-B14F-4D97-AF65-F5344CB8AC3E}">
        <p14:creationId xmlns:p14="http://schemas.microsoft.com/office/powerpoint/2010/main" val="388537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0AC1-A137-4CC5-7A24-07D0988F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79C4-7E2A-4F74-4306-BE674AD0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569FA-B4AE-06D4-BDE6-8BD32C19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71" y="371804"/>
            <a:ext cx="5629316" cy="500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12413-9C64-5A74-98DD-C5622A4E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6" y="5314880"/>
            <a:ext cx="3619526" cy="1019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A8175-4E8F-6C70-1162-CFDD4828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15" y="444435"/>
            <a:ext cx="5372139" cy="55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8095-A4DA-ABE7-516A-C1477498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E414-DB75-4DAC-4470-DC27494F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 model predicting death with the following covariates of interest: age, </a:t>
            </a:r>
            <a:r>
              <a:rPr lang="en-US" dirty="0" err="1"/>
              <a:t>femalesex</a:t>
            </a:r>
            <a:r>
              <a:rPr lang="en-US" dirty="0"/>
              <a:t>, </a:t>
            </a:r>
            <a:r>
              <a:rPr lang="en-US" dirty="0" err="1"/>
              <a:t>latino</a:t>
            </a:r>
            <a:r>
              <a:rPr lang="en-US" dirty="0"/>
              <a:t>, </a:t>
            </a:r>
            <a:r>
              <a:rPr lang="en-US" dirty="0" err="1"/>
              <a:t>num_vaccine</a:t>
            </a:r>
            <a:r>
              <a:rPr lang="en-US" dirty="0"/>
              <a:t>, </a:t>
            </a:r>
            <a:r>
              <a:rPr lang="en-US" dirty="0" err="1"/>
              <a:t>medical_icu</a:t>
            </a:r>
            <a:r>
              <a:rPr lang="en-US" dirty="0"/>
              <a:t>, </a:t>
            </a:r>
            <a:r>
              <a:rPr lang="en-US" dirty="0" err="1"/>
              <a:t>creatinine_max</a:t>
            </a:r>
          </a:p>
          <a:p>
            <a:r>
              <a:rPr lang="en-US" dirty="0"/>
              <a:t>Predict the probability of death for each patient in the dataset?</a:t>
            </a:r>
          </a:p>
          <a:p>
            <a:r>
              <a:rPr lang="en-US" dirty="0"/>
              <a:t>What is the observed mortality rate in the top quintile of predicted risk (</a:t>
            </a:r>
            <a:r>
              <a:rPr lang="en-US" dirty="0" err="1"/>
              <a:t>eg</a:t>
            </a:r>
            <a:r>
              <a:rPr lang="en-US" dirty="0"/>
              <a:t> the 20% of patients with the highest prediction scores?)</a:t>
            </a:r>
          </a:p>
          <a:p>
            <a:r>
              <a:rPr lang="en-US" dirty="0"/>
              <a:t>What about the lowest quintile?</a:t>
            </a:r>
          </a:p>
        </p:txBody>
      </p:sp>
    </p:spTree>
    <p:extLst>
      <p:ext uri="{BB962C8B-B14F-4D97-AF65-F5344CB8AC3E}">
        <p14:creationId xmlns:p14="http://schemas.microsoft.com/office/powerpoint/2010/main" val="216579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A4E82-B051-914D-9B7B-F87C518A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260" y="880556"/>
            <a:ext cx="11120438" cy="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8FB17-8C84-3746-AC51-3777DAAB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40" y="296866"/>
            <a:ext cx="11483958" cy="9750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#1 Rule of observational studies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E0712-2DE0-7C43-8F06-D3C3ECC73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199" y="1394438"/>
            <a:ext cx="10607040" cy="922425"/>
          </a:xfrm>
        </p:spPr>
        <p:txBody>
          <a:bodyPr>
            <a:norm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</a:rPr>
              <a:t>Correlation ≠ Causation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AD6B4-ACDB-0042-B695-379AEDF26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06" y="2938849"/>
            <a:ext cx="6718026" cy="27002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45E0B87-7EC4-47E9-98F8-C1B0DA6C02AB}"/>
              </a:ext>
            </a:extLst>
          </p:cNvPr>
          <p:cNvGrpSpPr/>
          <p:nvPr/>
        </p:nvGrpSpPr>
        <p:grpSpPr>
          <a:xfrm>
            <a:off x="10069267" y="6414646"/>
            <a:ext cx="2122733" cy="381699"/>
            <a:chOff x="0" y="6444860"/>
            <a:chExt cx="2505200" cy="413140"/>
          </a:xfrm>
        </p:grpSpPr>
        <p:pic>
          <p:nvPicPr>
            <p:cNvPr id="7" name="Picture 6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30EEA17A-E02D-4326-B821-70F374A2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1291EB-3561-49FD-9700-73615F8847CF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15503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9267-3A30-BA92-8C00-79735A46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D5F91D-F8AC-B6B3-EA60-211A98ED9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862" y="1165545"/>
            <a:ext cx="4324382" cy="40957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0C84C-2F78-0EE1-E607-17529782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" y="67343"/>
            <a:ext cx="6010319" cy="4772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0CBCC-117B-5C98-A5A7-9A5E99B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6" y="317814"/>
            <a:ext cx="5629316" cy="847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5C378-A57A-7EBF-EABB-51EF0D78E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473" y="1589628"/>
            <a:ext cx="4886361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4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CF61-7D09-2109-05E2-0C595983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67A9-82F3-F382-6A37-F657CE8E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FD364-C1B5-ABA3-D9A5-FA923575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0" y="1622738"/>
            <a:ext cx="12518027" cy="37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2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A5D9-3E17-26E5-293A-0877E7F2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5604-A48A-C935-0934-F55FCE2E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0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3BA3-3395-4B56-8213-B5AA396B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Firefly?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8BB5-117F-485A-9AB4-9058C454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3D1FC-29F3-4CB0-B34D-372525A5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1" y="2598242"/>
            <a:ext cx="7482946" cy="28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3DCC-5F24-4D6B-87B8-E8734AE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learn from a great sci-fi 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C10D-608E-45A8-B0CE-D0B7E0F5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left us after just one season</a:t>
            </a:r>
          </a:p>
          <a:p>
            <a:endParaRPr lang="en-US" dirty="0"/>
          </a:p>
          <a:p>
            <a:r>
              <a:rPr lang="en-US" dirty="0"/>
              <a:t>Television shows, like people, have a life-span that varies, but they vary in a very specific, non-normal way</a:t>
            </a:r>
          </a:p>
        </p:txBody>
      </p:sp>
    </p:spTree>
    <p:extLst>
      <p:ext uri="{BB962C8B-B14F-4D97-AF65-F5344CB8AC3E}">
        <p14:creationId xmlns:p14="http://schemas.microsoft.com/office/powerpoint/2010/main" val="3936345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7498-EB2A-40FF-937E-B99DE20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is NOT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B299B-20B9-49FD-9E11-4505BF7B1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death is NOT normally distributed. It doesn’t look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51E6586-CD3D-47A5-9C58-FBB923B84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8" y="2514424"/>
            <a:ext cx="5476346" cy="39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3437-6490-49B4-9C39-59807487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92CE-39C9-4861-BDB9-3F5D83A91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E05A5-0260-4A3C-A355-B771F3DB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34" y="1447505"/>
            <a:ext cx="5142038" cy="514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C46C6-5CD5-4D96-BD95-FF7A145EA060}"/>
              </a:ext>
            </a:extLst>
          </p:cNvPr>
          <p:cNvSpPr txBox="1"/>
          <p:nvPr/>
        </p:nvSpPr>
        <p:spPr>
          <a:xfrm>
            <a:off x="4550497" y="5553236"/>
            <a:ext cx="14494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wonder.cdc.gov</a:t>
            </a:r>
          </a:p>
        </p:txBody>
      </p:sp>
    </p:spTree>
    <p:extLst>
      <p:ext uri="{BB962C8B-B14F-4D97-AF65-F5344CB8AC3E}">
        <p14:creationId xmlns:p14="http://schemas.microsoft.com/office/powerpoint/2010/main" val="148824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CEEA-A1B8-499E-BCE6-02BEC93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4A1F-1615-426D-814C-58A276BF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survivors are more likely to survive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7D563A-7035-4DE8-90A8-D2C5A6449AAB}"/>
              </a:ext>
            </a:extLst>
          </p:cNvPr>
          <p:cNvGraphicFramePr>
            <a:graphicFrameLocks noGrp="1"/>
          </p:cNvGraphicFramePr>
          <p:nvPr/>
        </p:nvGraphicFramePr>
        <p:xfrm>
          <a:off x="2125133" y="2413377"/>
          <a:ext cx="5512828" cy="376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6414">
                  <a:extLst>
                    <a:ext uri="{9D8B030D-6E8A-4147-A177-3AD203B41FA5}">
                      <a16:colId xmlns:a16="http://schemas.microsoft.com/office/drawing/2014/main" val="4273907290"/>
                    </a:ext>
                  </a:extLst>
                </a:gridCol>
                <a:gridCol w="2756414">
                  <a:extLst>
                    <a:ext uri="{9D8B030D-6E8A-4147-A177-3AD203B41FA5}">
                      <a16:colId xmlns:a16="http://schemas.microsoft.com/office/drawing/2014/main" val="190409499"/>
                    </a:ext>
                  </a:extLst>
                </a:gridCol>
              </a:tblGrid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Life-Expectancy (Female)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581073689"/>
                  </a:ext>
                </a:extLst>
              </a:tr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81.1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322832918"/>
                  </a:ext>
                </a:extLst>
              </a:tr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83.24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618247056"/>
                  </a:ext>
                </a:extLst>
              </a:tr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65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85.4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92434822"/>
                  </a:ext>
                </a:extLst>
              </a:tr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89.7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677374717"/>
                  </a:ext>
                </a:extLst>
              </a:tr>
              <a:tr h="627264">
                <a:tc>
                  <a:txBody>
                    <a:bodyPr/>
                    <a:lstStyle/>
                    <a:p>
                      <a:r>
                        <a:rPr lang="en-US" sz="1400" dirty="0"/>
                        <a:t>90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94.9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1209851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164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CE37-4254-4E23-A211-BAE96DEB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Kaplan-Meier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D7B8-1A7F-47B4-8A15-62594C8B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B3955-919D-478E-BBF8-AE23163FF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63" y="1499195"/>
            <a:ext cx="6009981" cy="46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1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42AC-5724-4558-8D44-246C94A6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Show Survival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CF78D8-4AB2-45CA-9943-F41033E0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82" y="1623165"/>
            <a:ext cx="8657265" cy="4869710"/>
          </a:xfrm>
        </p:spPr>
      </p:pic>
    </p:spTree>
    <p:extLst>
      <p:ext uri="{BB962C8B-B14F-4D97-AF65-F5344CB8AC3E}">
        <p14:creationId xmlns:p14="http://schemas.microsoft.com/office/powerpoint/2010/main" val="141771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1CAC4E-81F2-4891-BBA0-20CBFA14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Alcohol Affects Grade point average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C702DB9-2890-4DB1-A020-C4AFDC224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982956"/>
              </p:ext>
            </p:extLst>
          </p:nvPr>
        </p:nvGraphicFramePr>
        <p:xfrm>
          <a:off x="3740727" y="2310406"/>
          <a:ext cx="5883564" cy="3922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587C75-3B6D-4BD1-963E-CF04103B49AD}"/>
              </a:ext>
            </a:extLst>
          </p:cNvPr>
          <p:cNvSpPr txBox="1"/>
          <p:nvPr/>
        </p:nvSpPr>
        <p:spPr>
          <a:xfrm>
            <a:off x="5585478" y="6187394"/>
            <a:ext cx="219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Drinks per Weekend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DEEDA-BB81-4E45-ADD0-FF8274BDE4B3}"/>
              </a:ext>
            </a:extLst>
          </p:cNvPr>
          <p:cNvSpPr txBox="1"/>
          <p:nvPr/>
        </p:nvSpPr>
        <p:spPr>
          <a:xfrm rot="16200000">
            <a:off x="3132194" y="3874371"/>
            <a:ext cx="59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GPA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1565B-8E3B-427A-826C-159E30F4EB76}"/>
              </a:ext>
            </a:extLst>
          </p:cNvPr>
          <p:cNvSpPr txBox="1"/>
          <p:nvPr/>
        </p:nvSpPr>
        <p:spPr>
          <a:xfrm>
            <a:off x="277091" y="6474691"/>
            <a:ext cx="2710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Singleton, RA: J Stud </a:t>
            </a:r>
            <a:r>
              <a:rPr lang="en-US" sz="1100" err="1"/>
              <a:t>Alc</a:t>
            </a:r>
            <a:r>
              <a:rPr lang="en-US" sz="1100"/>
              <a:t> and Drugs. 2015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146EB5-2FAC-4003-9C13-A28A69358339}"/>
              </a:ext>
            </a:extLst>
          </p:cNvPr>
          <p:cNvGrpSpPr/>
          <p:nvPr/>
        </p:nvGrpSpPr>
        <p:grpSpPr>
          <a:xfrm>
            <a:off x="10069267" y="6414646"/>
            <a:ext cx="2122733" cy="381699"/>
            <a:chOff x="0" y="6444860"/>
            <a:chExt cx="2505200" cy="413140"/>
          </a:xfrm>
        </p:grpSpPr>
        <p:pic>
          <p:nvPicPr>
            <p:cNvPr id="8" name="Picture 7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C487FBB3-0166-4671-BB81-54E1D877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8DB680-6149-493D-B94C-91BA6807598C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129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D807-960F-445B-B6BD-BF30A57E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Show, Kaplan Meier Style</a:t>
            </a:r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0FDDC5-28D5-491D-9B7A-8DE57185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74" y="1690688"/>
            <a:ext cx="6724642" cy="4887912"/>
          </a:xfrm>
        </p:spPr>
      </p:pic>
    </p:spTree>
    <p:extLst>
      <p:ext uri="{BB962C8B-B14F-4D97-AF65-F5344CB8AC3E}">
        <p14:creationId xmlns:p14="http://schemas.microsoft.com/office/powerpoint/2010/main" val="222877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D807-960F-445B-B6BD-BF30A57E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Show, Kaplan Meier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FDDC5-28D5-491D-9B7A-8DE57185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26" y="1603260"/>
            <a:ext cx="7136126" cy="5187006"/>
          </a:xfrm>
        </p:spPr>
      </p:pic>
    </p:spTree>
    <p:extLst>
      <p:ext uri="{BB962C8B-B14F-4D97-AF65-F5344CB8AC3E}">
        <p14:creationId xmlns:p14="http://schemas.microsoft.com/office/powerpoint/2010/main" val="402545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A5BB-5E91-4CE1-BCFB-773CCB34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Survival Analyses, Groups are Compared using a Hazard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108D-C215-49D4-A0A2-4D44A691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(It’s basically the same as a relative risk)</a:t>
            </a:r>
          </a:p>
          <a:p>
            <a:r>
              <a:rPr lang="en-US" sz="2000" dirty="0"/>
              <a:t>Hazard Ratio (vs. “other”)</a:t>
            </a:r>
          </a:p>
          <a:p>
            <a:r>
              <a:rPr lang="en-US" sz="2000" dirty="0"/>
              <a:t>  ABC: 1.8</a:t>
            </a:r>
          </a:p>
          <a:p>
            <a:r>
              <a:rPr lang="en-US" sz="2000" dirty="0"/>
              <a:t> CBS: 2.0</a:t>
            </a:r>
          </a:p>
          <a:p>
            <a:r>
              <a:rPr lang="en-US" sz="2000" dirty="0"/>
              <a:t>NBC: 2.5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683E955-D4B1-4F72-8AB4-7653EA7E9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77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34C31-48EF-4096-9C12-EE9690E27EA1}"/>
              </a:ext>
            </a:extLst>
          </p:cNvPr>
          <p:cNvSpPr txBox="1">
            <a:spLocks/>
          </p:cNvSpPr>
          <p:nvPr/>
        </p:nvSpPr>
        <p:spPr>
          <a:xfrm>
            <a:off x="4362657" y="1529220"/>
            <a:ext cx="3327202" cy="4351338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77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4F7-CDD4-4455-AF6B-FBA2C4E5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Probing Causality: The Conceptual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9DA63-FD84-44B4-B8A8-4554232B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0896" y="2680201"/>
            <a:ext cx="2426494" cy="284216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C9A9B4-53DA-401A-9E0C-38516511D08A}"/>
              </a:ext>
            </a:extLst>
          </p:cNvPr>
          <p:cNvSpPr/>
          <p:nvPr/>
        </p:nvSpPr>
        <p:spPr>
          <a:xfrm rot="16200000">
            <a:off x="5950851" y="2630326"/>
            <a:ext cx="446894" cy="30200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A3264-ADE5-4D22-8578-03994EC2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61206" y="2837017"/>
            <a:ext cx="3460163" cy="26066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E52751-35AA-4A54-A3A2-08CDACEADED5}"/>
              </a:ext>
            </a:extLst>
          </p:cNvPr>
          <p:cNvGrpSpPr/>
          <p:nvPr/>
        </p:nvGrpSpPr>
        <p:grpSpPr>
          <a:xfrm>
            <a:off x="4633850" y="6476301"/>
            <a:ext cx="2122733" cy="381699"/>
            <a:chOff x="0" y="6444860"/>
            <a:chExt cx="2505200" cy="413140"/>
          </a:xfrm>
        </p:grpSpPr>
        <p:pic>
          <p:nvPicPr>
            <p:cNvPr id="8" name="Picture 7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2F281763-0791-486C-BDC4-82429B860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F7DEE-EE8A-4B35-B98E-E5360032749C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19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4F7-CDD4-4455-AF6B-FBA2C4E5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Probing Causality: The Conceptual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9DA63-FD84-44B4-B8A8-4554232B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0120" y="4179003"/>
            <a:ext cx="2426494" cy="284216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C9A9B4-53DA-401A-9E0C-38516511D08A}"/>
              </a:ext>
            </a:extLst>
          </p:cNvPr>
          <p:cNvSpPr/>
          <p:nvPr/>
        </p:nvSpPr>
        <p:spPr>
          <a:xfrm rot="3173869">
            <a:off x="3317897" y="2687142"/>
            <a:ext cx="446894" cy="1809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A3264-ADE5-4D22-8578-03994EC2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21933" y="4079677"/>
            <a:ext cx="3460163" cy="2606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FC940-6D04-48B8-A042-59D70D037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67245">
            <a:off x="4480021" y="2307542"/>
            <a:ext cx="2096275" cy="867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15778F9-A469-4A81-9EAE-294327D487EB}"/>
              </a:ext>
            </a:extLst>
          </p:cNvPr>
          <p:cNvSpPr/>
          <p:nvPr/>
        </p:nvSpPr>
        <p:spPr>
          <a:xfrm rot="18455805">
            <a:off x="7123274" y="2732880"/>
            <a:ext cx="446894" cy="16006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496CBE-0190-4B37-940B-1DDC723E4CB3}"/>
              </a:ext>
            </a:extLst>
          </p:cNvPr>
          <p:cNvGrpSpPr/>
          <p:nvPr/>
        </p:nvGrpSpPr>
        <p:grpSpPr>
          <a:xfrm>
            <a:off x="4633850" y="6476301"/>
            <a:ext cx="2122733" cy="381699"/>
            <a:chOff x="0" y="6444860"/>
            <a:chExt cx="2505200" cy="413140"/>
          </a:xfrm>
        </p:grpSpPr>
        <p:pic>
          <p:nvPicPr>
            <p:cNvPr id="11" name="Picture 10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B74C0169-D523-4A55-8266-0C5656E7A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2567A2-2FEA-4ECA-A0A4-18F9EF745353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4F7-CDD4-4455-AF6B-FBA2C4E5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Probing Causality: The Conceptual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9DA63-FD84-44B4-B8A8-4554232B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0120" y="4179003"/>
            <a:ext cx="2426494" cy="284216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C9A9B4-53DA-401A-9E0C-38516511D08A}"/>
              </a:ext>
            </a:extLst>
          </p:cNvPr>
          <p:cNvSpPr/>
          <p:nvPr/>
        </p:nvSpPr>
        <p:spPr>
          <a:xfrm rot="3173869">
            <a:off x="3317897" y="2687142"/>
            <a:ext cx="446894" cy="1809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A3264-ADE5-4D22-8578-03994EC2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21933" y="4079677"/>
            <a:ext cx="3460163" cy="260665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15778F9-A469-4A81-9EAE-294327D487EB}"/>
              </a:ext>
            </a:extLst>
          </p:cNvPr>
          <p:cNvSpPr/>
          <p:nvPr/>
        </p:nvSpPr>
        <p:spPr>
          <a:xfrm rot="18455805">
            <a:off x="7123274" y="2732880"/>
            <a:ext cx="446894" cy="16006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E2350-3CD6-403D-A8F4-0DC893334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397680" y="2383829"/>
            <a:ext cx="2195520" cy="13306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096F9C0-DF7A-4AEA-B1EA-4994D4C43313}"/>
              </a:ext>
            </a:extLst>
          </p:cNvPr>
          <p:cNvGrpSpPr/>
          <p:nvPr/>
        </p:nvGrpSpPr>
        <p:grpSpPr>
          <a:xfrm>
            <a:off x="4633850" y="6476301"/>
            <a:ext cx="2122733" cy="381699"/>
            <a:chOff x="0" y="6444860"/>
            <a:chExt cx="2505200" cy="413140"/>
          </a:xfrm>
        </p:grpSpPr>
        <p:pic>
          <p:nvPicPr>
            <p:cNvPr id="12" name="Picture 11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CFC54BCD-6E07-46BB-809E-647C6B637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BDD07-96D6-420B-858B-0428DE3F8B9D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75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94F7-CDD4-4455-AF6B-FBA2C4E5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Probing Causality: The Conceptual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9DA63-FD84-44B4-B8A8-4554232B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0120" y="4179003"/>
            <a:ext cx="2426494" cy="284216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C9A9B4-53DA-401A-9E0C-38516511D08A}"/>
              </a:ext>
            </a:extLst>
          </p:cNvPr>
          <p:cNvSpPr/>
          <p:nvPr/>
        </p:nvSpPr>
        <p:spPr>
          <a:xfrm rot="3173869">
            <a:off x="3317897" y="2687142"/>
            <a:ext cx="446894" cy="1809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A3264-ADE5-4D22-8578-03994EC2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21933" y="4079677"/>
            <a:ext cx="3460163" cy="260665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15778F9-A469-4A81-9EAE-294327D487EB}"/>
              </a:ext>
            </a:extLst>
          </p:cNvPr>
          <p:cNvSpPr/>
          <p:nvPr/>
        </p:nvSpPr>
        <p:spPr>
          <a:xfrm rot="18455805">
            <a:off x="7123274" y="2732880"/>
            <a:ext cx="446894" cy="16006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45F4A6-60E0-4951-B57E-B474B28C2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318338" y="2323780"/>
            <a:ext cx="2337300" cy="17558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D27061-F533-4575-ABBE-9A4880388FB5}"/>
              </a:ext>
            </a:extLst>
          </p:cNvPr>
          <p:cNvGrpSpPr/>
          <p:nvPr/>
        </p:nvGrpSpPr>
        <p:grpSpPr>
          <a:xfrm>
            <a:off x="4633850" y="6476301"/>
            <a:ext cx="2122733" cy="381699"/>
            <a:chOff x="0" y="6444860"/>
            <a:chExt cx="2505200" cy="413140"/>
          </a:xfrm>
        </p:grpSpPr>
        <p:pic>
          <p:nvPicPr>
            <p:cNvPr id="12" name="Picture 11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131433F9-9DED-45A0-AF08-3305E4A2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0D43A-5BFF-4223-B0F7-FAD9BAB1D9A3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30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2E5C-2564-4215-9B09-35A93B9C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does Causality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D008-AABF-4006-8DD3-BF9561FC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For regular people: To better understand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For doctors: If A </a:t>
            </a:r>
            <a:r>
              <a:rPr lang="en-US" i="1"/>
              <a:t>causes </a:t>
            </a:r>
            <a:r>
              <a:rPr lang="en-US"/>
              <a:t>B, then changing A changes B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/>
              <a:t>And that’s how Medicine works, fundamentally.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40E64C-96C7-4A9F-8C2B-18387F2085E1}"/>
              </a:ext>
            </a:extLst>
          </p:cNvPr>
          <p:cNvGrpSpPr/>
          <p:nvPr/>
        </p:nvGrpSpPr>
        <p:grpSpPr>
          <a:xfrm>
            <a:off x="9881913" y="6476300"/>
            <a:ext cx="2122733" cy="381699"/>
            <a:chOff x="0" y="6444860"/>
            <a:chExt cx="2505200" cy="413140"/>
          </a:xfrm>
        </p:grpSpPr>
        <p:pic>
          <p:nvPicPr>
            <p:cNvPr id="5" name="Picture 4" descr="A picture containing ax, silhouette, vector graphics&#10;&#10;Description automatically generated">
              <a:extLst>
                <a:ext uri="{FF2B5EF4-FFF2-40B4-BE49-F238E27FC236}">
                  <a16:creationId xmlns:a16="http://schemas.microsoft.com/office/drawing/2014/main" id="{1DC5F999-92DF-47E4-A99B-D6FB9632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8668"/>
              <a:ext cx="656590" cy="369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6223B-E132-449F-B13A-97AE696562EE}"/>
                </a:ext>
              </a:extLst>
            </p:cNvPr>
            <p:cNvSpPr txBox="1"/>
            <p:nvPr/>
          </p:nvSpPr>
          <p:spPr>
            <a:xfrm>
              <a:off x="575733" y="6444860"/>
              <a:ext cx="1929467" cy="3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@fperrywilson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36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3F3"/>
      </a:lt2>
      <a:accent1>
        <a:srgbClr val="DD3334"/>
      </a:accent1>
      <a:accent2>
        <a:srgbClr val="CB2169"/>
      </a:accent2>
      <a:accent3>
        <a:srgbClr val="DD33C2"/>
      </a:accent3>
      <a:accent4>
        <a:srgbClr val="9F21CB"/>
      </a:accent4>
      <a:accent5>
        <a:srgbClr val="6A33DD"/>
      </a:accent5>
      <a:accent6>
        <a:srgbClr val="2E3DCE"/>
      </a:accent6>
      <a:hlink>
        <a:srgbClr val="7E3F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EB9BCB6826B34EBD6BE2401AC8A679" ma:contentTypeVersion="16" ma:contentTypeDescription="Create a new document." ma:contentTypeScope="" ma:versionID="5021dfdbd2060101f5f2e6afbaca4887">
  <xsd:schema xmlns:xsd="http://www.w3.org/2001/XMLSchema" xmlns:xs="http://www.w3.org/2001/XMLSchema" xmlns:p="http://schemas.microsoft.com/office/2006/metadata/properties" xmlns:ns2="be3c59e3-ffde-430d-8295-47dbe5b3f528" xmlns:ns3="05512b6f-d1ad-4cf9-afe6-f35b19ea282f" targetNamespace="http://schemas.microsoft.com/office/2006/metadata/properties" ma:root="true" ma:fieldsID="d9da6dba51e7ea6a8b6043f2fcc93b07" ns2:_="" ns3:_="">
    <xsd:import namespace="be3c59e3-ffde-430d-8295-47dbe5b3f528"/>
    <xsd:import namespace="05512b6f-d1ad-4cf9-afe6-f35b19ea2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3c59e3-ffde-430d-8295-47dbe5b3f5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12b6f-d1ad-4cf9-afe6-f35b19ea2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ef26183-14df-45c7-9d9a-f2fba5f617b5}" ma:internalName="TaxCatchAll" ma:showField="CatchAllData" ma:web="05512b6f-d1ad-4cf9-afe6-f35b19ea2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512b6f-d1ad-4cf9-afe6-f35b19ea282f" xsi:nil="true"/>
    <lcf76f155ced4ddcb4097134ff3c332f xmlns="be3c59e3-ffde-430d-8295-47dbe5b3f5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08EAB1-F7E4-4C56-A64C-13E9AFD559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2C693-960C-4662-BCC8-105436B941A1}">
  <ds:schemaRefs>
    <ds:schemaRef ds:uri="05512b6f-d1ad-4cf9-afe6-f35b19ea282f"/>
    <ds:schemaRef ds:uri="be3c59e3-ffde-430d-8295-47dbe5b3f5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E457A9-1B1E-46E4-BC38-A361B7CC0E9B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05512b6f-d1ad-4cf9-afe6-f35b19ea282f"/>
    <ds:schemaRef ds:uri="be3c59e3-ffde-430d-8295-47dbe5b3f5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1271</Words>
  <Application>Microsoft Office PowerPoint</Application>
  <PresentationFormat>Widescreen</PresentationFormat>
  <Paragraphs>209</Paragraphs>
  <Slides>42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office theme</vt:lpstr>
      <vt:lpstr>JuxtaposeVTI</vt:lpstr>
      <vt:lpstr>1_Office Theme</vt:lpstr>
      <vt:lpstr>Biostats Boot Camp – Session 4</vt:lpstr>
      <vt:lpstr>Confounding</vt:lpstr>
      <vt:lpstr>#1 Rule of observational studies</vt:lpstr>
      <vt:lpstr>How Alcohol Affects Grade point average</vt:lpstr>
      <vt:lpstr>Probing Causality: The Conceptual Model</vt:lpstr>
      <vt:lpstr>Probing Causality: The Conceptual Model</vt:lpstr>
      <vt:lpstr>Probing Causality: The Conceptual Model</vt:lpstr>
      <vt:lpstr>Probing Causality: The Conceptual Model</vt:lpstr>
      <vt:lpstr>Why does Causality Matter?</vt:lpstr>
      <vt:lpstr>“A” Causes “B” if Changing “A” Changes “B”</vt:lpstr>
      <vt:lpstr>A Note on Adjustment</vt:lpstr>
      <vt:lpstr>The Official Definition of a Confounder</vt:lpstr>
      <vt:lpstr>Observational Studies – Causal or not?</vt:lpstr>
      <vt:lpstr>Observational Studies – Causal or not?</vt:lpstr>
      <vt:lpstr>Observational Studies – Causal or not?</vt:lpstr>
      <vt:lpstr>Is Vitamin D “Heart Healthy”?</vt:lpstr>
      <vt:lpstr>Is Vitamin D “Heart Healthy”?</vt:lpstr>
      <vt:lpstr>Observational / Randomized Trial Disconnect – Vitamin D</vt:lpstr>
      <vt:lpstr>Exercise</vt:lpstr>
      <vt:lpstr>PowerPoint Presentation</vt:lpstr>
      <vt:lpstr>Exercise</vt:lpstr>
      <vt:lpstr>PowerPoint Presentation</vt:lpstr>
      <vt:lpstr>Intuiting the Logistic Function</vt:lpstr>
      <vt:lpstr>The math</vt:lpstr>
      <vt:lpstr>Exercise</vt:lpstr>
      <vt:lpstr>PowerPoint Presentation</vt:lpstr>
      <vt:lpstr>Exercise</vt:lpstr>
      <vt:lpstr>PowerPoint Presentation</vt:lpstr>
      <vt:lpstr>Exercise</vt:lpstr>
      <vt:lpstr>PowerPoint Presentation</vt:lpstr>
      <vt:lpstr>PowerPoint Presentation</vt:lpstr>
      <vt:lpstr>Extra Time?</vt:lpstr>
      <vt:lpstr>Remember Firefly?</vt:lpstr>
      <vt:lpstr>What we can learn from a great sci-fi western</vt:lpstr>
      <vt:lpstr>Survival is NOT Normal</vt:lpstr>
      <vt:lpstr>It looks like this</vt:lpstr>
      <vt:lpstr>Why?</vt:lpstr>
      <vt:lpstr>The Kaplan-Meier Curve</vt:lpstr>
      <vt:lpstr>TV Show Survival</vt:lpstr>
      <vt:lpstr>TV Show, Kaplan Meier Style</vt:lpstr>
      <vt:lpstr>TV Show, Kaplan Meier Style</vt:lpstr>
      <vt:lpstr>In Survival Analyses, Groups are Compared using a Hazard Ratio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Wilson, Francis</cp:lastModifiedBy>
  <cp:revision>43</cp:revision>
  <dcterms:created xsi:type="dcterms:W3CDTF">2022-07-15T16:12:30Z</dcterms:created>
  <dcterms:modified xsi:type="dcterms:W3CDTF">2022-07-20T15:04:04Z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0x0101000AEB9BCB6826B34EBD6BE2401AC8A679</vt:lpwstr>
  </property>
  <property fmtid="{D5CDD505-2E9C-101B-9397-08002B2CF9AE}" pid="3" name="MediaServiceImageTags">
    <vt:lpwstr/>
  </property>
</Properties>
</file>